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jpeg" ContentType="image/jpe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edit the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title text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edit the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title text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 rot="10800000">
            <a:off x="8052480" y="71125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"/>
          <p:cNvSpPr/>
          <p:nvPr/>
        </p:nvSpPr>
        <p:spPr>
          <a:xfrm rot="4200000">
            <a:off x="6045480" y="1422720"/>
            <a:ext cx="2764080" cy="27640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3"/>
          <p:cNvSpPr/>
          <p:nvPr/>
        </p:nvSpPr>
        <p:spPr>
          <a:xfrm>
            <a:off x="6095520" y="1375560"/>
            <a:ext cx="3329280" cy="345852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Line 4"/>
          <p:cNvSpPr/>
          <p:nvPr/>
        </p:nvSpPr>
        <p:spPr>
          <a:xfrm>
            <a:off x="7776720" y="3105000"/>
            <a:ext cx="379980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5"/>
          <p:cNvSpPr/>
          <p:nvPr/>
        </p:nvSpPr>
        <p:spPr>
          <a:xfrm flipV="1">
            <a:off x="7760160" y="534600"/>
            <a:ext cx="2571120" cy="25704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6"/>
          <p:cNvSpPr/>
          <p:nvPr/>
        </p:nvSpPr>
        <p:spPr>
          <a:xfrm flipV="1">
            <a:off x="7760880" y="3088440"/>
            <a:ext cx="360" cy="316944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7"/>
          <p:cNvSpPr/>
          <p:nvPr/>
        </p:nvSpPr>
        <p:spPr>
          <a:xfrm>
            <a:off x="11269440" y="321804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8"/>
          <p:cNvSpPr/>
          <p:nvPr/>
        </p:nvSpPr>
        <p:spPr>
          <a:xfrm>
            <a:off x="7952040" y="580320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9"/>
          <p:cNvSpPr/>
          <p:nvPr/>
        </p:nvSpPr>
        <p:spPr>
          <a:xfrm>
            <a:off x="10455840" y="46548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10"/>
          <p:cNvSpPr/>
          <p:nvPr/>
        </p:nvSpPr>
        <p:spPr>
          <a:xfrm>
            <a:off x="7890480" y="1067400"/>
            <a:ext cx="2069280" cy="176148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11"/>
          <p:cNvSpPr/>
          <p:nvPr/>
        </p:nvSpPr>
        <p:spPr>
          <a:xfrm>
            <a:off x="7963560" y="1012320"/>
            <a:ext cx="114660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12"/>
          <p:cNvSpPr/>
          <p:nvPr/>
        </p:nvSpPr>
        <p:spPr>
          <a:xfrm>
            <a:off x="8586720" y="3513960"/>
            <a:ext cx="32004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13"/>
          <p:cNvSpPr/>
          <p:nvPr/>
        </p:nvSpPr>
        <p:spPr>
          <a:xfrm rot="20700000">
            <a:off x="8694000" y="223020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14"/>
          <p:cNvSpPr/>
          <p:nvPr/>
        </p:nvSpPr>
        <p:spPr>
          <a:xfrm rot="16020000">
            <a:off x="7837200" y="39607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5"/>
          <p:cNvSpPr/>
          <p:nvPr/>
        </p:nvSpPr>
        <p:spPr>
          <a:xfrm rot="1980000">
            <a:off x="7797960" y="1523880"/>
            <a:ext cx="2041920" cy="204192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6"/>
          <p:cNvSpPr/>
          <p:nvPr/>
        </p:nvSpPr>
        <p:spPr>
          <a:xfrm rot="18900000">
            <a:off x="9325080" y="15339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7"/>
          <p:cNvSpPr/>
          <p:nvPr/>
        </p:nvSpPr>
        <p:spPr>
          <a:xfrm>
            <a:off x="9432720" y="2107080"/>
            <a:ext cx="35820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18"/>
          <p:cNvSpPr/>
          <p:nvPr/>
        </p:nvSpPr>
        <p:spPr>
          <a:xfrm rot="2700000">
            <a:off x="10361160" y="353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9"/>
          <p:cNvSpPr/>
          <p:nvPr/>
        </p:nvSpPr>
        <p:spPr>
          <a:xfrm rot="5400000">
            <a:off x="11606760" y="29869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7" name="Picture 26" descr=""/>
          <p:cNvPicPr/>
          <p:nvPr/>
        </p:nvPicPr>
        <p:blipFill>
          <a:blip r:embed="rId1"/>
          <a:stretch/>
        </p:blipFill>
        <p:spPr>
          <a:xfrm>
            <a:off x="1128240" y="283680"/>
            <a:ext cx="4296960" cy="2156400"/>
          </a:xfrm>
          <a:prstGeom prst="rect">
            <a:avLst/>
          </a:prstGeom>
          <a:ln>
            <a:noFill/>
          </a:ln>
        </p:spPr>
      </p:pic>
      <p:sp>
        <p:nvSpPr>
          <p:cNvPr id="128" name="CustomShape 20"/>
          <p:cNvSpPr/>
          <p:nvPr/>
        </p:nvSpPr>
        <p:spPr>
          <a:xfrm>
            <a:off x="2417400" y="2469600"/>
            <a:ext cx="25387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longitude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（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21"/>
          <p:cNvSpPr/>
          <p:nvPr/>
        </p:nvSpPr>
        <p:spPr>
          <a:xfrm>
            <a:off x="154800" y="1191960"/>
            <a:ext cx="2538720" cy="63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latitude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（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0" name="Picture 37" descr=""/>
          <p:cNvPicPr/>
          <p:nvPr/>
        </p:nvPicPr>
        <p:blipFill>
          <a:blip r:embed="rId2"/>
          <a:stretch/>
        </p:blipFill>
        <p:spPr>
          <a:xfrm>
            <a:off x="1194480" y="3188880"/>
            <a:ext cx="4336200" cy="3234600"/>
          </a:xfrm>
          <a:prstGeom prst="rect">
            <a:avLst/>
          </a:prstGeom>
          <a:ln>
            <a:noFill/>
          </a:ln>
        </p:spPr>
      </p:pic>
      <p:sp>
        <p:nvSpPr>
          <p:cNvPr id="131" name="CustomShape 22"/>
          <p:cNvSpPr/>
          <p:nvPr/>
        </p:nvSpPr>
        <p:spPr>
          <a:xfrm>
            <a:off x="3137040" y="2865600"/>
            <a:ext cx="363600" cy="2455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3"/>
          <p:cNvSpPr/>
          <p:nvPr/>
        </p:nvSpPr>
        <p:spPr>
          <a:xfrm>
            <a:off x="5469840" y="15876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x = -r cos θ sin 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 = -r sin 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z =  r cos θ cos 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340880" y="44964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x = -r cos θ sin 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 = -r sin 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z =  r cos θ cos 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 rot="4200000">
            <a:off x="9085680" y="729360"/>
            <a:ext cx="1435680" cy="14356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3"/>
          <p:cNvSpPr/>
          <p:nvPr/>
        </p:nvSpPr>
        <p:spPr>
          <a:xfrm>
            <a:off x="9111600" y="704520"/>
            <a:ext cx="1729080" cy="179676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4"/>
          <p:cNvSpPr/>
          <p:nvPr/>
        </p:nvSpPr>
        <p:spPr>
          <a:xfrm>
            <a:off x="9985320" y="1603440"/>
            <a:ext cx="197424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5"/>
          <p:cNvSpPr/>
          <p:nvPr/>
        </p:nvSpPr>
        <p:spPr>
          <a:xfrm flipV="1">
            <a:off x="9976680" y="267480"/>
            <a:ext cx="1335960" cy="13359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6"/>
          <p:cNvSpPr/>
          <p:nvPr/>
        </p:nvSpPr>
        <p:spPr>
          <a:xfrm flipV="1">
            <a:off x="9977040" y="1594800"/>
            <a:ext cx="360" cy="16470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7"/>
          <p:cNvSpPr/>
          <p:nvPr/>
        </p:nvSpPr>
        <p:spPr>
          <a:xfrm>
            <a:off x="11800080" y="166248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8"/>
          <p:cNvSpPr/>
          <p:nvPr/>
        </p:nvSpPr>
        <p:spPr>
          <a:xfrm>
            <a:off x="10076400" y="30056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9"/>
          <p:cNvSpPr/>
          <p:nvPr/>
        </p:nvSpPr>
        <p:spPr>
          <a:xfrm>
            <a:off x="11377440" y="2318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10"/>
          <p:cNvSpPr/>
          <p:nvPr/>
        </p:nvSpPr>
        <p:spPr>
          <a:xfrm>
            <a:off x="10044360" y="544680"/>
            <a:ext cx="1074600" cy="91476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11"/>
          <p:cNvSpPr/>
          <p:nvPr/>
        </p:nvSpPr>
        <p:spPr>
          <a:xfrm>
            <a:off x="9514800" y="332640"/>
            <a:ext cx="119304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12"/>
          <p:cNvSpPr/>
          <p:nvPr/>
        </p:nvSpPr>
        <p:spPr>
          <a:xfrm>
            <a:off x="10406160" y="1816200"/>
            <a:ext cx="1663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13"/>
          <p:cNvSpPr/>
          <p:nvPr/>
        </p:nvSpPr>
        <p:spPr>
          <a:xfrm rot="20700000">
            <a:off x="10460880" y="11480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14"/>
          <p:cNvSpPr/>
          <p:nvPr/>
        </p:nvSpPr>
        <p:spPr>
          <a:xfrm rot="16020000">
            <a:off x="10017360" y="20498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15"/>
          <p:cNvSpPr/>
          <p:nvPr/>
        </p:nvSpPr>
        <p:spPr>
          <a:xfrm rot="1980000">
            <a:off x="9996480" y="780840"/>
            <a:ext cx="1060560" cy="106056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16"/>
          <p:cNvSpPr/>
          <p:nvPr/>
        </p:nvSpPr>
        <p:spPr>
          <a:xfrm rot="18900000">
            <a:off x="10788840" y="78732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17"/>
          <p:cNvSpPr/>
          <p:nvPr/>
        </p:nvSpPr>
        <p:spPr>
          <a:xfrm>
            <a:off x="10845360" y="1084680"/>
            <a:ext cx="1864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0" name="Picture 13" descr=""/>
          <p:cNvPicPr/>
          <p:nvPr/>
        </p:nvPicPr>
        <p:blipFill>
          <a:blip r:embed="rId1"/>
          <a:stretch/>
        </p:blipFill>
        <p:spPr>
          <a:xfrm>
            <a:off x="269280" y="367560"/>
            <a:ext cx="4204800" cy="2084040"/>
          </a:xfrm>
          <a:prstGeom prst="rect">
            <a:avLst/>
          </a:prstGeom>
          <a:ln>
            <a:noFill/>
          </a:ln>
        </p:spPr>
      </p:pic>
      <p:pic>
        <p:nvPicPr>
          <p:cNvPr id="151" name="Picture 19" descr=""/>
          <p:cNvPicPr/>
          <p:nvPr/>
        </p:nvPicPr>
        <p:blipFill>
          <a:blip r:embed="rId2"/>
          <a:stretch/>
        </p:blipFill>
        <p:spPr>
          <a:xfrm>
            <a:off x="222840" y="2774880"/>
            <a:ext cx="2869920" cy="2885400"/>
          </a:xfrm>
          <a:prstGeom prst="rect">
            <a:avLst/>
          </a:prstGeom>
          <a:ln>
            <a:noFill/>
          </a:ln>
        </p:spPr>
      </p:pic>
      <p:pic>
        <p:nvPicPr>
          <p:cNvPr id="152" name="Picture 20" descr=""/>
          <p:cNvPicPr/>
          <p:nvPr/>
        </p:nvPicPr>
        <p:blipFill>
          <a:blip r:embed="rId3"/>
          <a:stretch/>
        </p:blipFill>
        <p:spPr>
          <a:xfrm>
            <a:off x="3394080" y="2795400"/>
            <a:ext cx="2835720" cy="2845800"/>
          </a:xfrm>
          <a:prstGeom prst="rect">
            <a:avLst/>
          </a:prstGeom>
          <a:ln>
            <a:noFill/>
          </a:ln>
        </p:spPr>
      </p:pic>
      <p:sp>
        <p:nvSpPr>
          <p:cNvPr id="153" name="Line 18"/>
          <p:cNvSpPr/>
          <p:nvPr/>
        </p:nvSpPr>
        <p:spPr>
          <a:xfrm>
            <a:off x="4823280" y="2480760"/>
            <a:ext cx="360" cy="350208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Line 19"/>
          <p:cNvSpPr/>
          <p:nvPr/>
        </p:nvSpPr>
        <p:spPr>
          <a:xfrm flipV="1">
            <a:off x="3094200" y="4217400"/>
            <a:ext cx="3562920" cy="72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20"/>
          <p:cNvSpPr/>
          <p:nvPr/>
        </p:nvSpPr>
        <p:spPr>
          <a:xfrm>
            <a:off x="4778280" y="5623560"/>
            <a:ext cx="6393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Ø=0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1"/>
          <p:cNvSpPr/>
          <p:nvPr/>
        </p:nvSpPr>
        <p:spPr>
          <a:xfrm>
            <a:off x="6164640" y="4195440"/>
            <a:ext cx="65880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θ=0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22"/>
          <p:cNvSpPr/>
          <p:nvPr/>
        </p:nvSpPr>
        <p:spPr>
          <a:xfrm>
            <a:off x="4784040" y="230436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23"/>
          <p:cNvSpPr/>
          <p:nvPr/>
        </p:nvSpPr>
        <p:spPr>
          <a:xfrm rot="5400000">
            <a:off x="6717240" y="413784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24"/>
          <p:cNvSpPr/>
          <p:nvPr/>
        </p:nvSpPr>
        <p:spPr>
          <a:xfrm rot="2700000">
            <a:off x="11337480" y="968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25"/>
          <p:cNvSpPr/>
          <p:nvPr/>
        </p:nvSpPr>
        <p:spPr>
          <a:xfrm rot="5400000">
            <a:off x="12028320" y="1487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26"/>
          <p:cNvSpPr/>
          <p:nvPr/>
        </p:nvSpPr>
        <p:spPr>
          <a:xfrm rot="10800000">
            <a:off x="10257840" y="40154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27"/>
          <p:cNvSpPr/>
          <p:nvPr/>
        </p:nvSpPr>
        <p:spPr>
          <a:xfrm>
            <a:off x="7041600" y="3838680"/>
            <a:ext cx="4881600" cy="118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set the one  cubemap resolution as 600×600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so the cubemap camera instrinsic parameters 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28"/>
          <p:cNvSpPr/>
          <p:nvPr/>
        </p:nvSpPr>
        <p:spPr>
          <a:xfrm>
            <a:off x="7071840" y="4952880"/>
            <a:ext cx="4418280" cy="118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camrea_matrix  :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300  0   300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0   300 300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0    0     1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29"/>
          <p:cNvSpPr/>
          <p:nvPr/>
        </p:nvSpPr>
        <p:spPr>
          <a:xfrm>
            <a:off x="7958520" y="528768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30"/>
          <p:cNvSpPr/>
          <p:nvPr/>
        </p:nvSpPr>
        <p:spPr>
          <a:xfrm rot="10800000">
            <a:off x="9789120" y="844596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3" descr=""/>
          <p:cNvPicPr/>
          <p:nvPr/>
        </p:nvPicPr>
        <p:blipFill>
          <a:blip r:embed="rId1"/>
          <a:stretch/>
        </p:blipFill>
        <p:spPr>
          <a:xfrm>
            <a:off x="182880" y="125280"/>
            <a:ext cx="4318920" cy="2160000"/>
          </a:xfrm>
          <a:prstGeom prst="rect">
            <a:avLst/>
          </a:prstGeom>
          <a:ln>
            <a:noFill/>
          </a:ln>
        </p:spPr>
      </p:pic>
      <p:graphicFrame>
        <p:nvGraphicFramePr>
          <p:cNvPr id="167" name="Table 1"/>
          <p:cNvGraphicFramePr/>
          <p:nvPr/>
        </p:nvGraphicFramePr>
        <p:xfrm>
          <a:off x="5725440" y="941400"/>
          <a:ext cx="6359400" cy="4338720"/>
        </p:xfrm>
        <a:graphic>
          <a:graphicData uri="http://schemas.openxmlformats.org/drawingml/2006/table">
            <a:tbl>
              <a:tblPr/>
              <a:tblGrid>
                <a:gridCol w="1271520"/>
                <a:gridCol w="1271520"/>
                <a:gridCol w="1271520"/>
                <a:gridCol w="1271520"/>
                <a:gridCol w="1273680"/>
              </a:tblGrid>
              <a:tr h="867240"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Time cost 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(ms)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(nFeature)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1200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1000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800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867240"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66.3096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1207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66.682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1013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62.5696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807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61.5483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611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67240"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65.2785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1201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63.5726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1006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62.5966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804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59.6655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867240"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63.8445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1205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60.2825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1005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58.3687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807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56.5719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70120"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60.7483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1205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57.7157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1001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55.3458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807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58.416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68" name="CustomShape 2"/>
          <p:cNvSpPr/>
          <p:nvPr/>
        </p:nvSpPr>
        <p:spPr>
          <a:xfrm>
            <a:off x="7406640" y="476640"/>
            <a:ext cx="210240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Number of Feature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4754880" y="2488320"/>
            <a:ext cx="73080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286000" y="5577840"/>
            <a:ext cx="832032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因为通常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SLAM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中使用的图片分辨率在类似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640×480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左右，而全景图形的分辨率为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1920×960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，图像是原来的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6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倍，如何保持实时性也会一个大问题。特征提取的过程中  图像金字塔的层数和特征数量对提取的时间的影响不是特别大，如何保持实时性？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1" name="" descr=""/>
          <p:cNvPicPr/>
          <p:nvPr/>
        </p:nvPicPr>
        <p:blipFill>
          <a:blip r:embed="rId2"/>
          <a:stretch/>
        </p:blipFill>
        <p:spPr>
          <a:xfrm>
            <a:off x="182520" y="2468880"/>
            <a:ext cx="4206600" cy="210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174" descr=""/>
          <p:cNvPicPr/>
          <p:nvPr/>
        </p:nvPicPr>
        <p:blipFill>
          <a:blip r:embed="rId1"/>
          <a:stretch/>
        </p:blipFill>
        <p:spPr>
          <a:xfrm>
            <a:off x="7132320" y="378360"/>
            <a:ext cx="4780080" cy="2547720"/>
          </a:xfrm>
          <a:prstGeom prst="rect">
            <a:avLst/>
          </a:prstGeom>
          <a:ln>
            <a:noFill/>
          </a:ln>
        </p:spPr>
      </p:pic>
      <p:pic>
        <p:nvPicPr>
          <p:cNvPr id="173" name="Picture 1" descr=""/>
          <p:cNvPicPr/>
          <p:nvPr/>
        </p:nvPicPr>
        <p:blipFill>
          <a:blip r:embed="rId2"/>
          <a:stretch/>
        </p:blipFill>
        <p:spPr>
          <a:xfrm>
            <a:off x="91440" y="106920"/>
            <a:ext cx="4708800" cy="3642120"/>
          </a:xfrm>
          <a:prstGeom prst="rect">
            <a:avLst/>
          </a:prstGeom>
          <a:ln>
            <a:noFill/>
          </a:ln>
        </p:spPr>
      </p:pic>
      <p:sp>
        <p:nvSpPr>
          <p:cNvPr id="174" name="TextShape 1"/>
          <p:cNvSpPr txBox="1"/>
          <p:nvPr/>
        </p:nvSpPr>
        <p:spPr>
          <a:xfrm>
            <a:off x="3749040" y="548640"/>
            <a:ext cx="2926080" cy="640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Detect Fast Features from each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5" name="" descr=""/>
          <p:cNvPicPr/>
          <p:nvPr/>
        </p:nvPicPr>
        <p:blipFill>
          <a:blip r:embed="rId3"/>
          <a:stretch/>
        </p:blipFill>
        <p:spPr>
          <a:xfrm>
            <a:off x="7132320" y="3049920"/>
            <a:ext cx="4690080" cy="2345040"/>
          </a:xfrm>
          <a:prstGeom prst="rect">
            <a:avLst/>
          </a:prstGeom>
          <a:ln>
            <a:noFill/>
          </a:ln>
        </p:spPr>
      </p:pic>
      <p:sp>
        <p:nvSpPr>
          <p:cNvPr id="176" name="TextShape 2"/>
          <p:cNvSpPr txBox="1"/>
          <p:nvPr/>
        </p:nvSpPr>
        <p:spPr>
          <a:xfrm>
            <a:off x="7315200" y="5760720"/>
            <a:ext cx="4572000" cy="1105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在图像上添加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mask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，对每层的图像都只在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mask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中提取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Fast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特征，效果如左图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4"/>
          <a:stretch/>
        </p:blipFill>
        <p:spPr>
          <a:xfrm>
            <a:off x="731520" y="3657600"/>
            <a:ext cx="4023360" cy="2011680"/>
          </a:xfrm>
          <a:prstGeom prst="rect">
            <a:avLst/>
          </a:prstGeom>
          <a:ln>
            <a:noFill/>
          </a:ln>
        </p:spPr>
      </p:pic>
      <p:sp>
        <p:nvSpPr>
          <p:cNvPr id="178" name="TextShape 3"/>
          <p:cNvSpPr txBox="1"/>
          <p:nvPr/>
        </p:nvSpPr>
        <p:spPr>
          <a:xfrm>
            <a:off x="274320" y="5907960"/>
            <a:ext cx="5486400" cy="950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但是测试的结果发现，特征提取跟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mask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的关系并不大 加了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mask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之后还是保持在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50+ms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640080" y="640080"/>
            <a:ext cx="4572000" cy="428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解决方法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：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GPU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加速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TextShape 2"/>
          <p:cNvSpPr txBox="1"/>
          <p:nvPr/>
        </p:nvSpPr>
        <p:spPr>
          <a:xfrm>
            <a:off x="274320" y="1216800"/>
            <a:ext cx="8138160" cy="5092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众所周知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特征点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SLAM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中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最耗时的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还是前端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中的特征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提取：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特征点检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测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+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描述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子计算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幸运的是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这部分可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以使用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GPU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进行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加速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特征点检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测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+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描述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子计算流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程：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Intput :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source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Step1: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建立图像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金字塔：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（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resize)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Step2: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对图像金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字塔的每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一层计算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的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Fast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特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征点（对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层中过多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特征点进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行删除）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Step3: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计算所有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特征点的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描述子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实用技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巧：在实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现上特征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点是通过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cell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的方式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进行储存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的，类似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OtcoTree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，这样做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的好处就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在于对于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有初始位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姿时，可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以只在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CELL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中进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行查找而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不要全局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搜索。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</TotalTime>
  <Application>LibreOffice/5.1.6.2$Linux_X86_64 LibreOffice_project/10m0$Build-2</Application>
  <Words>587</Words>
  <Paragraphs>123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2018-01-05T06:09:15Z</dcterms:created>
  <dc:creator>ustc</dc:creator>
  <dc:description/>
  <dc:language>en-US</dc:language>
  <cp:lastModifiedBy/>
  <dcterms:modified xsi:type="dcterms:W3CDTF">2018-01-05T17:57:20Z</dcterms:modified>
  <cp:revision>26</cp:revision>
  <dc:subject/>
  <dc:title>WPP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KSOProductBuildVer">
    <vt:lpwstr>1033-10.1.0.5672</vt:lpwstr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4</vt:i4>
  </property>
</Properties>
</file>